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6D675E-8458-49E4-8B91-97D0919DCF3A}" type="datetimeFigureOut">
              <a:rPr lang="nl-NL" smtClean="0"/>
              <a:pPr/>
              <a:t>7-9-2016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02AD7F-E7CD-4395-BDAF-F84D54AFFD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81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115715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3810F2-30D6-4F89-85AB-3F4B7B54C3CC}" type="slidenum">
              <a:rPr lang="nl-NL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nl-NL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969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117763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5C1364-5E1E-4FAD-AFFD-1351DFEAEC92}" type="slidenum">
              <a:rPr lang="nl-NL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nl-NL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966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55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119811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9A56C5-B936-4464-8858-3D5ED5759FE4}" type="slidenum">
              <a:rPr lang="nl-NL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nl-NL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521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79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121859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5E12F2-6338-4A64-9CE6-EAFBF55086B6}" type="slidenum">
              <a:rPr lang="nl-NL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nl-NL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491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9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132099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F3CE70-18C9-4FFB-A52C-D80B23959278}" type="slidenum">
              <a:rPr lang="nl-NL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nl-NL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639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ACD0-0164-453E-87C1-EF5403ACA5A0}" type="datetimeFigureOut">
              <a:rPr lang="nl-NL" smtClean="0"/>
              <a:pPr/>
              <a:t>7-9-2016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90205-31E7-4F54-9AF5-BC668813048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ACD0-0164-453E-87C1-EF5403ACA5A0}" type="datetimeFigureOut">
              <a:rPr lang="nl-NL" smtClean="0"/>
              <a:pPr/>
              <a:t>7-9-2016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90205-31E7-4F54-9AF5-BC668813048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ACD0-0164-453E-87C1-EF5403ACA5A0}" type="datetimeFigureOut">
              <a:rPr lang="nl-NL" smtClean="0"/>
              <a:pPr/>
              <a:t>7-9-2016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90205-31E7-4F54-9AF5-BC668813048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ACD0-0164-453E-87C1-EF5403ACA5A0}" type="datetimeFigureOut">
              <a:rPr lang="nl-NL" smtClean="0"/>
              <a:pPr/>
              <a:t>7-9-2016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90205-31E7-4F54-9AF5-BC668813048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ACD0-0164-453E-87C1-EF5403ACA5A0}" type="datetimeFigureOut">
              <a:rPr lang="nl-NL" smtClean="0"/>
              <a:pPr/>
              <a:t>7-9-2016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90205-31E7-4F54-9AF5-BC668813048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ACD0-0164-453E-87C1-EF5403ACA5A0}" type="datetimeFigureOut">
              <a:rPr lang="nl-NL" smtClean="0"/>
              <a:pPr/>
              <a:t>7-9-2016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90205-31E7-4F54-9AF5-BC668813048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ACD0-0164-453E-87C1-EF5403ACA5A0}" type="datetimeFigureOut">
              <a:rPr lang="nl-NL" smtClean="0"/>
              <a:pPr/>
              <a:t>7-9-2016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90205-31E7-4F54-9AF5-BC668813048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ACD0-0164-453E-87C1-EF5403ACA5A0}" type="datetimeFigureOut">
              <a:rPr lang="nl-NL" smtClean="0"/>
              <a:pPr/>
              <a:t>7-9-2016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90205-31E7-4F54-9AF5-BC668813048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ACD0-0164-453E-87C1-EF5403ACA5A0}" type="datetimeFigureOut">
              <a:rPr lang="nl-NL" smtClean="0"/>
              <a:pPr/>
              <a:t>7-9-2016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90205-31E7-4F54-9AF5-BC668813048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ACD0-0164-453E-87C1-EF5403ACA5A0}" type="datetimeFigureOut">
              <a:rPr lang="nl-NL" smtClean="0"/>
              <a:pPr/>
              <a:t>7-9-2016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90205-31E7-4F54-9AF5-BC668813048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ACD0-0164-453E-87C1-EF5403ACA5A0}" type="datetimeFigureOut">
              <a:rPr lang="nl-NL" smtClean="0"/>
              <a:pPr/>
              <a:t>7-9-2016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90205-31E7-4F54-9AF5-BC668813048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EACD0-0164-453E-87C1-EF5403ACA5A0}" type="datetimeFigureOut">
              <a:rPr lang="nl-NL" smtClean="0"/>
              <a:pPr/>
              <a:t>7-9-2016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90205-31E7-4F54-9AF5-BC668813048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plek.org/animaties/fotosynthese/lichtreactiex.html" TargetMode="External"/><Relationship Id="rId2" Type="http://schemas.openxmlformats.org/officeDocument/2006/relationships/hyperlink" Target="http://www.bioplek.org/animaties/fotosynthese/lichtreactie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plek.org/animaties/fotosynthese/fotosynthmodelx.html" TargetMode="External"/><Relationship Id="rId2" Type="http://schemas.openxmlformats.org/officeDocument/2006/relationships/hyperlink" Target="http://www.bioplek.org/animaties/fotosynthese/fotosynthmodel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0voorbiologie.nl/index.php?cat=9&amp;id=667&amp;par=1633&amp;sub=1640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e2TBBgpq9U" TargetMode="External"/><Relationship Id="rId2" Type="http://schemas.openxmlformats.org/officeDocument/2006/relationships/hyperlink" Target="https://www.youtube.com/watch?v=ofKp55SKzo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nl-NL" sz="3200" b="1" dirty="0" smtClean="0"/>
              <a:t>Basisstof 4  Koolstofassimilatie</a:t>
            </a:r>
            <a:endParaRPr lang="nl-NL" sz="32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72608"/>
          </a:xfrm>
        </p:spPr>
        <p:txBody>
          <a:bodyPr>
            <a:normAutofit/>
          </a:bodyPr>
          <a:lstStyle/>
          <a:p>
            <a:r>
              <a:rPr lang="nl-NL" sz="2400" b="1" dirty="0" smtClean="0"/>
              <a:t>In de koolstofassimilatie</a:t>
            </a:r>
            <a:r>
              <a:rPr lang="nl-NL" sz="2400" dirty="0" smtClean="0"/>
              <a:t>:</a:t>
            </a:r>
          </a:p>
          <a:p>
            <a:r>
              <a:rPr lang="nl-NL" sz="2400" dirty="0" smtClean="0"/>
              <a:t>Wordt koolstofdioxide met de waterstof uit water vastgelegd in glucose</a:t>
            </a:r>
          </a:p>
          <a:p>
            <a:r>
              <a:rPr lang="nl-NL" sz="2400" b="1" dirty="0" smtClean="0"/>
              <a:t>De energie </a:t>
            </a:r>
            <a:r>
              <a:rPr lang="nl-NL" sz="2400" dirty="0" smtClean="0"/>
              <a:t>die hierbij wordt </a:t>
            </a:r>
            <a:r>
              <a:rPr lang="nl-NL" sz="2400" b="1" dirty="0" smtClean="0"/>
              <a:t>vastgelegd</a:t>
            </a:r>
            <a:r>
              <a:rPr lang="nl-NL" sz="2400" dirty="0" smtClean="0"/>
              <a:t>, kan afkomstig zijn:</a:t>
            </a:r>
          </a:p>
          <a:p>
            <a:pPr>
              <a:buNone/>
            </a:pPr>
            <a:r>
              <a:rPr lang="nl-NL" sz="2400" dirty="0"/>
              <a:t>	</a:t>
            </a:r>
            <a:r>
              <a:rPr lang="nl-NL" sz="2400" dirty="0" smtClean="0"/>
              <a:t>1.  van (zon)licht    groene planten </a:t>
            </a:r>
            <a:r>
              <a:rPr lang="nl-NL" sz="2400" dirty="0" err="1" smtClean="0"/>
              <a:t>én</a:t>
            </a:r>
            <a:r>
              <a:rPr lang="nl-NL" sz="2400" dirty="0" smtClean="0"/>
              <a:t> </a:t>
            </a:r>
            <a:r>
              <a:rPr lang="nl-NL" sz="2400" dirty="0" err="1" smtClean="0"/>
              <a:t>cyanobacteriën</a:t>
            </a:r>
            <a:endParaRPr lang="nl-NL" sz="2400" dirty="0" smtClean="0"/>
          </a:p>
          <a:p>
            <a:pPr>
              <a:buNone/>
            </a:pPr>
            <a:r>
              <a:rPr lang="nl-NL" sz="2400" dirty="0"/>
              <a:t>	</a:t>
            </a:r>
            <a:r>
              <a:rPr lang="nl-NL" sz="2400" dirty="0" smtClean="0"/>
              <a:t>2.  of uit andere chemische omzettingen (</a:t>
            </a:r>
            <a:r>
              <a:rPr lang="nl-NL" sz="2400" dirty="0" err="1" smtClean="0"/>
              <a:t>chemosynthese</a:t>
            </a:r>
            <a:r>
              <a:rPr lang="nl-NL" sz="2400" dirty="0" smtClean="0"/>
              <a:t>)</a:t>
            </a:r>
          </a:p>
          <a:p>
            <a:pPr>
              <a:buNone/>
            </a:pPr>
            <a:r>
              <a:rPr lang="nl-NL" sz="2400" dirty="0"/>
              <a:t> </a:t>
            </a:r>
            <a:r>
              <a:rPr lang="nl-NL" sz="2400" dirty="0" smtClean="0"/>
              <a:t>         bijv. nitrietbacteriën, nitraatbacteriën, ijzerbacteriën, </a:t>
            </a:r>
          </a:p>
          <a:p>
            <a:pPr>
              <a:buNone/>
            </a:pPr>
            <a:r>
              <a:rPr lang="nl-NL" sz="2400" dirty="0"/>
              <a:t>	</a:t>
            </a:r>
            <a:r>
              <a:rPr lang="nl-NL" sz="2400" dirty="0" smtClean="0"/>
              <a:t>     zwavelbacteriën etc.  De energie halen zij uit de stof waar </a:t>
            </a:r>
          </a:p>
          <a:p>
            <a:pPr>
              <a:buNone/>
            </a:pPr>
            <a:r>
              <a:rPr lang="nl-NL" sz="2400" dirty="0"/>
              <a:t>	</a:t>
            </a:r>
            <a:r>
              <a:rPr lang="nl-NL" sz="2400" dirty="0" smtClean="0"/>
              <a:t>     ze naar </a:t>
            </a:r>
          </a:p>
          <a:p>
            <a:pPr>
              <a:buNone/>
            </a:pPr>
            <a:r>
              <a:rPr lang="nl-NL" sz="2400" dirty="0"/>
              <a:t>	 </a:t>
            </a:r>
            <a:r>
              <a:rPr lang="nl-NL" sz="2400" dirty="0" smtClean="0"/>
              <a:t>    genoemd zijn.</a:t>
            </a:r>
            <a:endParaRPr lang="nl-NL" sz="2400" dirty="0"/>
          </a:p>
        </p:txBody>
      </p:sp>
      <p:pic>
        <p:nvPicPr>
          <p:cNvPr id="4" name="Afbeelding 3" descr="koolstofassimilatie schematisch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59832" y="4581128"/>
            <a:ext cx="5720664" cy="1800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nl-NL" sz="3200" b="1" dirty="0" smtClean="0"/>
              <a:t>De lichtreactie 2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</p:spPr>
        <p:txBody>
          <a:bodyPr>
            <a:normAutofit/>
          </a:bodyPr>
          <a:lstStyle/>
          <a:p>
            <a:r>
              <a:rPr lang="nl-NL" sz="2000" dirty="0" smtClean="0"/>
              <a:t>De </a:t>
            </a:r>
            <a:r>
              <a:rPr lang="nl-NL" sz="2000" dirty="0" err="1" smtClean="0"/>
              <a:t>elektronentransportketen</a:t>
            </a:r>
            <a:r>
              <a:rPr lang="nl-NL" sz="2000" dirty="0" smtClean="0"/>
              <a:t> (3) in de figuur is een reeks stoffen en het </a:t>
            </a:r>
            <a:r>
              <a:rPr lang="nl-NL" sz="2000" dirty="0" err="1" smtClean="0"/>
              <a:t>cytochroomcomplex</a:t>
            </a:r>
            <a:r>
              <a:rPr lang="nl-NL" sz="2000" dirty="0" smtClean="0"/>
              <a:t> die netjes naast elkaar verankerd liggen in de </a:t>
            </a:r>
            <a:r>
              <a:rPr lang="nl-NL" sz="2000" dirty="0" err="1" smtClean="0"/>
              <a:t>thylakoïdenmembranen</a:t>
            </a:r>
            <a:r>
              <a:rPr lang="nl-NL" sz="2000" dirty="0" smtClean="0"/>
              <a:t> van de bladgroenkorrel. Tijdens het overdragen van het elektron komt genoeg vrij om ATP te kunnen vormen.</a:t>
            </a:r>
            <a:endParaRPr lang="nl-NL" sz="2000" dirty="0"/>
          </a:p>
        </p:txBody>
      </p:sp>
      <p:pic>
        <p:nvPicPr>
          <p:cNvPr id="4" name="Afbeelding 3" descr="lichtreactie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051720" y="2708920"/>
            <a:ext cx="5760640" cy="403244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nl-NL" sz="3200" b="1" dirty="0" smtClean="0"/>
              <a:t>De lichtreactie 3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</p:spPr>
        <p:txBody>
          <a:bodyPr>
            <a:normAutofit/>
          </a:bodyPr>
          <a:lstStyle/>
          <a:p>
            <a:r>
              <a:rPr lang="nl-NL" sz="2000" dirty="0" smtClean="0"/>
              <a:t>Twee maal zorgt een foton voor het energierijk maken van het elektron: eerst bij fotosysteem II en dan nog eens bij fotosysteem I (5). De lichtreactie eindigt als het elektron samen met twee waterstofionen (die bij het watersplitsen gevormd zijn) gebonden worden aan NADP, zodat NADPH</a:t>
            </a:r>
            <a:r>
              <a:rPr lang="nl-NL" sz="2000" baseline="-25000" dirty="0" smtClean="0"/>
              <a:t>2 </a:t>
            </a:r>
            <a:r>
              <a:rPr lang="nl-NL" sz="2000" dirty="0" smtClean="0"/>
              <a:t>ontstaat</a:t>
            </a:r>
            <a:endParaRPr lang="nl-NL" sz="2000" dirty="0"/>
          </a:p>
        </p:txBody>
      </p:sp>
      <p:pic>
        <p:nvPicPr>
          <p:cNvPr id="4" name="Afbeelding 3" descr="lichtreactie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051720" y="2708920"/>
            <a:ext cx="5760640" cy="403244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nl-NL" sz="3200" b="1" dirty="0" smtClean="0"/>
              <a:t>De lichtreactie 4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</p:spPr>
        <p:txBody>
          <a:bodyPr>
            <a:normAutofit lnSpcReduction="10000"/>
          </a:bodyPr>
          <a:lstStyle/>
          <a:p>
            <a:r>
              <a:rPr lang="nl-NL" sz="2000" dirty="0" smtClean="0"/>
              <a:t>Hieronder staat een versimpelde weergave van de lichtreactie: </a:t>
            </a:r>
          </a:p>
          <a:p>
            <a:pPr fontAlgn="t"/>
            <a:r>
              <a:rPr lang="nl-NL" sz="2000" dirty="0" smtClean="0"/>
              <a:t>Samenvattend:</a:t>
            </a:r>
          </a:p>
          <a:p>
            <a:pPr fontAlgn="t"/>
            <a:r>
              <a:rPr lang="nl-NL" sz="2000" dirty="0" smtClean="0"/>
              <a:t>water wordt gesplitst in zuurstof en waterstof;</a:t>
            </a:r>
          </a:p>
          <a:p>
            <a:pPr fontAlgn="t"/>
            <a:r>
              <a:rPr lang="nl-NL" sz="2000" dirty="0" smtClean="0"/>
              <a:t>waterstof uit water wordt gebonden aan NADP, zodat NADPH</a:t>
            </a:r>
            <a:r>
              <a:rPr lang="nl-NL" sz="2000" baseline="-25000" dirty="0" smtClean="0"/>
              <a:t>2</a:t>
            </a:r>
            <a:r>
              <a:rPr lang="nl-NL" sz="2000" dirty="0" smtClean="0"/>
              <a:t> ontstaat;</a:t>
            </a:r>
          </a:p>
          <a:p>
            <a:pPr fontAlgn="t"/>
            <a:r>
              <a:rPr lang="nl-NL" sz="2000" dirty="0" smtClean="0"/>
              <a:t>lichtenergie wordt vastgelegd in ATP;</a:t>
            </a:r>
          </a:p>
          <a:p>
            <a:pPr fontAlgn="t"/>
            <a:r>
              <a:rPr lang="nl-NL" sz="2000" dirty="0" smtClean="0"/>
              <a:t>de zuurstof die gevormd verlaat de bladgroenkorrel als zuurstofgas (O</a:t>
            </a:r>
            <a:r>
              <a:rPr lang="nl-NL" sz="2000" baseline="-25000" dirty="0" smtClean="0"/>
              <a:t>2</a:t>
            </a:r>
            <a:r>
              <a:rPr lang="nl-NL" sz="2000" dirty="0" smtClean="0"/>
              <a:t>).</a:t>
            </a:r>
          </a:p>
          <a:p>
            <a:endParaRPr lang="nl-NL" sz="2000" dirty="0" smtClean="0"/>
          </a:p>
          <a:p>
            <a:endParaRPr lang="nl-NL" sz="2000" dirty="0" smtClean="0"/>
          </a:p>
          <a:p>
            <a:endParaRPr lang="nl-NL" sz="2000" dirty="0" smtClean="0"/>
          </a:p>
          <a:p>
            <a:endParaRPr lang="nl-NL" sz="2000" dirty="0" smtClean="0"/>
          </a:p>
          <a:p>
            <a:endParaRPr lang="nl-NL" sz="2000" dirty="0" smtClean="0"/>
          </a:p>
          <a:p>
            <a:endParaRPr lang="nl-NL" sz="2000" dirty="0" smtClean="0"/>
          </a:p>
          <a:p>
            <a:endParaRPr lang="nl-NL" sz="2000" dirty="0" smtClean="0"/>
          </a:p>
          <a:p>
            <a:r>
              <a:rPr lang="nl-NL" sz="2000" dirty="0" smtClean="0"/>
              <a:t>Bekijk de </a:t>
            </a:r>
            <a:r>
              <a:rPr lang="nl-NL" sz="2000" dirty="0" smtClean="0">
                <a:hlinkClick r:id="rId2"/>
              </a:rPr>
              <a:t>animatie</a:t>
            </a:r>
            <a:r>
              <a:rPr lang="nl-NL" sz="2000" dirty="0" smtClean="0"/>
              <a:t> op </a:t>
            </a:r>
            <a:r>
              <a:rPr lang="nl-NL" sz="2000" dirty="0" err="1" smtClean="0"/>
              <a:t>Bioplek</a:t>
            </a:r>
            <a:r>
              <a:rPr lang="nl-NL" sz="2000" dirty="0" smtClean="0"/>
              <a:t> </a:t>
            </a:r>
          </a:p>
          <a:p>
            <a:r>
              <a:rPr lang="nl-NL" sz="2000" dirty="0" smtClean="0"/>
              <a:t>(klik </a:t>
            </a:r>
            <a:r>
              <a:rPr lang="nl-NL" sz="2000" dirty="0" smtClean="0">
                <a:hlinkClick r:id="rId3"/>
              </a:rPr>
              <a:t>hier</a:t>
            </a:r>
            <a:r>
              <a:rPr lang="nl-NL" sz="2000" dirty="0" smtClean="0"/>
              <a:t> voor de </a:t>
            </a:r>
            <a:r>
              <a:rPr lang="nl-NL" sz="2000" dirty="0" err="1" smtClean="0"/>
              <a:t>iPad</a:t>
            </a:r>
            <a:r>
              <a:rPr lang="nl-NL" sz="2000" dirty="0" smtClean="0"/>
              <a:t>).</a:t>
            </a:r>
          </a:p>
          <a:p>
            <a:endParaRPr lang="nl-NL" sz="2000" dirty="0" smtClean="0"/>
          </a:p>
          <a:p>
            <a:endParaRPr lang="nl-NL" sz="2000" dirty="0" smtClean="0"/>
          </a:p>
          <a:p>
            <a:endParaRPr lang="nl-NL" sz="2000" dirty="0" smtClean="0"/>
          </a:p>
          <a:p>
            <a:endParaRPr lang="nl-NL" sz="2000" dirty="0" smtClean="0"/>
          </a:p>
          <a:p>
            <a:pPr>
              <a:buNone/>
            </a:pPr>
            <a:endParaRPr lang="nl-NL" sz="2000" dirty="0" smtClean="0"/>
          </a:p>
          <a:p>
            <a:pPr>
              <a:buNone/>
            </a:pPr>
            <a:endParaRPr lang="nl-NL" sz="2000" dirty="0"/>
          </a:p>
        </p:txBody>
      </p:sp>
      <p:pic>
        <p:nvPicPr>
          <p:cNvPr id="5" name="Afbeelding 4" descr="lichtreactie 2 eenvoudige weergave.jp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211960" y="3149011"/>
            <a:ext cx="4492148" cy="349296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nl-NL" sz="3200" b="1" dirty="0" smtClean="0"/>
              <a:t>De donkerreactie 1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</p:spPr>
        <p:txBody>
          <a:bodyPr>
            <a:normAutofit/>
          </a:bodyPr>
          <a:lstStyle/>
          <a:p>
            <a:r>
              <a:rPr lang="nl-NL" sz="2000" dirty="0" smtClean="0"/>
              <a:t>De </a:t>
            </a:r>
            <a:r>
              <a:rPr lang="nl-NL" sz="2000" b="1" dirty="0" smtClean="0"/>
              <a:t>donkerreactie</a:t>
            </a:r>
            <a:r>
              <a:rPr lang="nl-NL" sz="2000" dirty="0" smtClean="0"/>
              <a:t> bestaat uit processen, die niet direct van licht afhankelijk zijn. Dat ze dat indirect </a:t>
            </a:r>
            <a:r>
              <a:rPr lang="nl-NL" sz="2000" dirty="0" err="1" smtClean="0"/>
              <a:t>wél</a:t>
            </a:r>
            <a:r>
              <a:rPr lang="nl-NL" sz="2000" dirty="0" smtClean="0"/>
              <a:t> zijn, kun je aantonen: binnen enkele milliseconden na het </a:t>
            </a:r>
          </a:p>
          <a:p>
            <a:pPr>
              <a:buNone/>
            </a:pPr>
            <a:r>
              <a:rPr lang="nl-NL" sz="2000" dirty="0" smtClean="0"/>
              <a:t>	uitschakelen van licht stopt de </a:t>
            </a:r>
          </a:p>
          <a:p>
            <a:pPr>
              <a:buNone/>
            </a:pPr>
            <a:r>
              <a:rPr lang="nl-NL" sz="2000" dirty="0" smtClean="0"/>
              <a:t>	donkerreactie. Wanneer je aan </a:t>
            </a:r>
          </a:p>
          <a:p>
            <a:pPr>
              <a:buNone/>
            </a:pPr>
            <a:r>
              <a:rPr lang="nl-NL" sz="2000" dirty="0" smtClean="0"/>
              <a:t>	een emulsie van chloroplasten </a:t>
            </a:r>
          </a:p>
          <a:p>
            <a:pPr>
              <a:buNone/>
            </a:pPr>
            <a:r>
              <a:rPr lang="nl-NL" sz="2000" dirty="0" smtClean="0"/>
              <a:t>	voldoende ATP en NADPH</a:t>
            </a:r>
            <a:r>
              <a:rPr lang="nl-NL" sz="2000" baseline="-25000" dirty="0" smtClean="0"/>
              <a:t>2</a:t>
            </a:r>
            <a:r>
              <a:rPr lang="nl-NL" sz="2000" dirty="0" smtClean="0"/>
              <a:t> geeft, </a:t>
            </a:r>
          </a:p>
          <a:p>
            <a:pPr>
              <a:buNone/>
            </a:pPr>
            <a:r>
              <a:rPr lang="nl-NL" sz="2000" dirty="0" smtClean="0"/>
              <a:t>	kan dit deel van het fotosynthese </a:t>
            </a:r>
          </a:p>
          <a:p>
            <a:pPr>
              <a:buNone/>
            </a:pPr>
            <a:r>
              <a:rPr lang="nl-NL" sz="2000" dirty="0" smtClean="0"/>
              <a:t>	proces wel degelijk ook in het </a:t>
            </a:r>
          </a:p>
          <a:p>
            <a:pPr>
              <a:buNone/>
            </a:pPr>
            <a:r>
              <a:rPr lang="nl-NL" sz="2000" dirty="0" smtClean="0"/>
              <a:t>	donker plaatsvinden, </a:t>
            </a:r>
          </a:p>
          <a:p>
            <a:pPr>
              <a:buNone/>
            </a:pPr>
            <a:r>
              <a:rPr lang="nl-NL" sz="2000" dirty="0" smtClean="0"/>
              <a:t>	vandaar de naam</a:t>
            </a:r>
          </a:p>
          <a:p>
            <a:endParaRPr lang="nl-NL" sz="2000" dirty="0"/>
          </a:p>
        </p:txBody>
      </p:sp>
      <p:pic>
        <p:nvPicPr>
          <p:cNvPr id="4" name="Afbeelding 3" descr="donkerreactie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427984" y="1772816"/>
            <a:ext cx="4536504" cy="5011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nl-NL" sz="3200" b="1" dirty="0" smtClean="0"/>
              <a:t>De donkerreactie 2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</p:spPr>
        <p:txBody>
          <a:bodyPr>
            <a:normAutofit/>
          </a:bodyPr>
          <a:lstStyle/>
          <a:p>
            <a:r>
              <a:rPr lang="nl-NL" sz="2000" dirty="0" smtClean="0"/>
              <a:t>Tijdens de lichtreactie werd ATP gevormd en ook NADPH</a:t>
            </a:r>
            <a:r>
              <a:rPr lang="nl-NL" sz="2000" baseline="-25000" dirty="0" smtClean="0"/>
              <a:t>2</a:t>
            </a:r>
            <a:r>
              <a:rPr lang="nl-NL" sz="2000" dirty="0" smtClean="0"/>
              <a:t>. De cel heeft beperkte voorraden ADP en NADP. Als alle beschikbare ADP is omgezet in ATP en alle NADP in NADPH</a:t>
            </a:r>
            <a:r>
              <a:rPr lang="nl-NL" sz="2000" baseline="-25000" dirty="0" smtClean="0"/>
              <a:t>2</a:t>
            </a:r>
            <a:r>
              <a:rPr lang="nl-NL" sz="2000" dirty="0" smtClean="0"/>
              <a:t>, </a:t>
            </a:r>
          </a:p>
          <a:p>
            <a:pPr>
              <a:buNone/>
            </a:pPr>
            <a:r>
              <a:rPr lang="nl-NL" sz="2000" dirty="0" smtClean="0"/>
              <a:t>	zullen er geen lichtreacties meer </a:t>
            </a:r>
          </a:p>
          <a:p>
            <a:pPr>
              <a:buNone/>
            </a:pPr>
            <a:r>
              <a:rPr lang="nl-NL" sz="2000" dirty="0" smtClean="0"/>
              <a:t>	kunnen plaatsvinden: </a:t>
            </a:r>
          </a:p>
          <a:p>
            <a:pPr>
              <a:buNone/>
            </a:pPr>
            <a:r>
              <a:rPr lang="nl-NL" sz="2000" dirty="0" smtClean="0"/>
              <a:t>	de moleculen ADP en NADP zitten</a:t>
            </a:r>
          </a:p>
          <a:p>
            <a:pPr>
              <a:buNone/>
            </a:pPr>
            <a:r>
              <a:rPr lang="nl-NL" sz="2000" dirty="0" smtClean="0"/>
              <a:t>	 ‘vol’. De donkerreactie is daarom </a:t>
            </a:r>
          </a:p>
          <a:p>
            <a:pPr>
              <a:buNone/>
            </a:pPr>
            <a:r>
              <a:rPr lang="nl-NL" sz="2000" dirty="0" smtClean="0"/>
              <a:t>	essentieel om het fotosynthese </a:t>
            </a:r>
          </a:p>
          <a:p>
            <a:pPr>
              <a:buNone/>
            </a:pPr>
            <a:r>
              <a:rPr lang="nl-NL" sz="2000" dirty="0" smtClean="0"/>
              <a:t>	proces gaande te houden.</a:t>
            </a:r>
          </a:p>
          <a:p>
            <a:endParaRPr lang="nl-NL" sz="2000" dirty="0"/>
          </a:p>
        </p:txBody>
      </p:sp>
      <p:pic>
        <p:nvPicPr>
          <p:cNvPr id="4" name="Afbeelding 3" descr="donkerreactie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427984" y="1772816"/>
            <a:ext cx="4536504" cy="5011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nl-NL" sz="3200" b="1" dirty="0" smtClean="0"/>
              <a:t>De donkerreactie 3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</p:spPr>
        <p:txBody>
          <a:bodyPr>
            <a:normAutofit/>
          </a:bodyPr>
          <a:lstStyle/>
          <a:p>
            <a:r>
              <a:rPr lang="nl-NL" sz="2000" dirty="0" smtClean="0"/>
              <a:t>Tijdens de donkerreactie wordt de energie die tijdelijk in ATP werd vastgelegd gebruikt om glucose te produceren, met hulp van CO</a:t>
            </a:r>
            <a:r>
              <a:rPr lang="nl-NL" sz="2000" baseline="-25000" dirty="0" smtClean="0"/>
              <a:t>2</a:t>
            </a:r>
            <a:r>
              <a:rPr lang="nl-NL" sz="2000" dirty="0" smtClean="0"/>
              <a:t> uit de lucht en de waterstof die in </a:t>
            </a:r>
          </a:p>
          <a:p>
            <a:pPr>
              <a:buNone/>
            </a:pPr>
            <a:r>
              <a:rPr lang="nl-NL" sz="2000" dirty="0" smtClean="0"/>
              <a:t>	NADPH</a:t>
            </a:r>
            <a:r>
              <a:rPr lang="nl-NL" sz="2000" baseline="-25000" dirty="0" smtClean="0"/>
              <a:t>2</a:t>
            </a:r>
            <a:r>
              <a:rPr lang="nl-NL" sz="2000" dirty="0" smtClean="0"/>
              <a:t> is gebonden. Daarbij </a:t>
            </a:r>
          </a:p>
          <a:p>
            <a:pPr>
              <a:buNone/>
            </a:pPr>
            <a:r>
              <a:rPr lang="nl-NL" sz="2000" dirty="0" smtClean="0"/>
              <a:t>	komen ADP en NADP weer </a:t>
            </a:r>
          </a:p>
          <a:p>
            <a:pPr>
              <a:buNone/>
            </a:pPr>
            <a:r>
              <a:rPr lang="nl-NL" sz="2000" dirty="0" smtClean="0"/>
              <a:t>	‘terug’; deze stoffen kunnen </a:t>
            </a:r>
          </a:p>
          <a:p>
            <a:pPr>
              <a:buNone/>
            </a:pPr>
            <a:r>
              <a:rPr lang="nl-NL" sz="2000" dirty="0" smtClean="0"/>
              <a:t>	dan opnieuw bij de lichtreactie </a:t>
            </a:r>
          </a:p>
          <a:p>
            <a:pPr>
              <a:buNone/>
            </a:pPr>
            <a:r>
              <a:rPr lang="nl-NL" sz="2000" dirty="0" smtClean="0"/>
              <a:t>	dienst doen</a:t>
            </a:r>
            <a:endParaRPr lang="nl-NL" sz="2000" dirty="0"/>
          </a:p>
        </p:txBody>
      </p:sp>
      <p:pic>
        <p:nvPicPr>
          <p:cNvPr id="4" name="Afbeelding 3" descr="donkerreact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1772816"/>
            <a:ext cx="4536504" cy="5011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nl-NL" sz="3200" b="1" dirty="0" smtClean="0"/>
              <a:t>De donkerreactie 4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</p:spPr>
        <p:txBody>
          <a:bodyPr>
            <a:normAutofit/>
          </a:bodyPr>
          <a:lstStyle/>
          <a:p>
            <a:r>
              <a:rPr lang="nl-NL" sz="2000" dirty="0" smtClean="0"/>
              <a:t>De donkerreactie wordt ook </a:t>
            </a:r>
            <a:r>
              <a:rPr lang="nl-NL" sz="2000" dirty="0" err="1" smtClean="0"/>
              <a:t>Calvincyclus</a:t>
            </a:r>
            <a:r>
              <a:rPr lang="nl-NL" sz="2000" dirty="0" smtClean="0"/>
              <a:t> genoemd, naar het onderzoeksteam van de heer </a:t>
            </a:r>
            <a:r>
              <a:rPr lang="nl-NL" sz="2000" dirty="0" err="1" smtClean="0"/>
              <a:t>Calvin</a:t>
            </a:r>
            <a:r>
              <a:rPr lang="nl-NL" sz="2000" dirty="0" smtClean="0"/>
              <a:t> die dit heeft uitgeplozen. Er is sprake van een </a:t>
            </a:r>
            <a:r>
              <a:rPr lang="nl-NL" sz="2000" dirty="0" err="1" smtClean="0"/>
              <a:t>cylcus</a:t>
            </a:r>
            <a:r>
              <a:rPr lang="nl-NL" sz="2000" dirty="0" smtClean="0"/>
              <a:t>, omdat het </a:t>
            </a:r>
          </a:p>
          <a:p>
            <a:pPr>
              <a:buNone/>
            </a:pPr>
            <a:r>
              <a:rPr lang="nl-NL" sz="2000" dirty="0" smtClean="0"/>
              <a:t>	begin- en het eindproduct </a:t>
            </a:r>
          </a:p>
          <a:p>
            <a:pPr>
              <a:buNone/>
            </a:pPr>
            <a:r>
              <a:rPr lang="nl-NL" sz="2000" dirty="0" smtClean="0"/>
              <a:t>	hetzelfde zijn. Per cyclus wordt </a:t>
            </a:r>
          </a:p>
          <a:p>
            <a:pPr>
              <a:buNone/>
            </a:pPr>
            <a:r>
              <a:rPr lang="nl-NL" sz="2000" dirty="0" smtClean="0"/>
              <a:t>	een </a:t>
            </a:r>
            <a:r>
              <a:rPr lang="nl-NL" sz="2000" dirty="0" err="1" smtClean="0"/>
              <a:t>organsich</a:t>
            </a:r>
            <a:r>
              <a:rPr lang="nl-NL" sz="2000" dirty="0" smtClean="0"/>
              <a:t> molecuul gevormd </a:t>
            </a:r>
          </a:p>
          <a:p>
            <a:pPr>
              <a:buNone/>
            </a:pPr>
            <a:r>
              <a:rPr lang="nl-NL" sz="2000" dirty="0" smtClean="0"/>
              <a:t>	dat uit drie koolstofatomen </a:t>
            </a:r>
          </a:p>
          <a:p>
            <a:pPr>
              <a:buNone/>
            </a:pPr>
            <a:r>
              <a:rPr lang="nl-NL" sz="2000" dirty="0" smtClean="0"/>
              <a:t>	bevat. Voor één </a:t>
            </a:r>
            <a:r>
              <a:rPr lang="nl-NL" sz="2000" dirty="0" err="1" smtClean="0"/>
              <a:t>glucose-molecuul</a:t>
            </a:r>
            <a:endParaRPr lang="nl-NL" sz="2000" dirty="0" smtClean="0"/>
          </a:p>
          <a:p>
            <a:pPr>
              <a:buNone/>
            </a:pPr>
            <a:r>
              <a:rPr lang="nl-NL" sz="2000" dirty="0" smtClean="0"/>
              <a:t>	moet de cyclus dus twee keer </a:t>
            </a:r>
          </a:p>
          <a:p>
            <a:pPr>
              <a:buNone/>
            </a:pPr>
            <a:r>
              <a:rPr lang="nl-NL" sz="2000" dirty="0" smtClean="0"/>
              <a:t>	‘draaien’.</a:t>
            </a:r>
            <a:endParaRPr lang="nl-NL" sz="2000" dirty="0"/>
          </a:p>
        </p:txBody>
      </p:sp>
      <p:pic>
        <p:nvPicPr>
          <p:cNvPr id="4" name="Afbeelding 3" descr="donkerreact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1772816"/>
            <a:ext cx="4536504" cy="5011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nl-NL" sz="3200" b="1" dirty="0" smtClean="0"/>
              <a:t>De donkerreactie 5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</p:spPr>
        <p:txBody>
          <a:bodyPr>
            <a:normAutofit lnSpcReduction="10000"/>
          </a:bodyPr>
          <a:lstStyle/>
          <a:p>
            <a:pPr fontAlgn="t"/>
            <a:r>
              <a:rPr lang="nl-NL" sz="2000" dirty="0" smtClean="0"/>
              <a:t>Samengevat vinden tijdens de donkerreactie de volgende processen plaats: </a:t>
            </a:r>
          </a:p>
          <a:p>
            <a:pPr fontAlgn="t"/>
            <a:r>
              <a:rPr lang="nl-NL" sz="2000" dirty="0" smtClean="0"/>
              <a:t>er wordt ATP uit de lichtreactie </a:t>
            </a:r>
          </a:p>
          <a:p>
            <a:pPr fontAlgn="t">
              <a:buNone/>
            </a:pPr>
            <a:r>
              <a:rPr lang="nl-NL" sz="2000" dirty="0" smtClean="0"/>
              <a:t>	gebruikt; </a:t>
            </a:r>
          </a:p>
          <a:p>
            <a:pPr fontAlgn="t"/>
            <a:r>
              <a:rPr lang="nl-NL" sz="2000" dirty="0" smtClean="0"/>
              <a:t>er wordt NADPH</a:t>
            </a:r>
            <a:r>
              <a:rPr lang="nl-NL" sz="2000" baseline="-25000" dirty="0" smtClean="0"/>
              <a:t>2</a:t>
            </a:r>
            <a:r>
              <a:rPr lang="nl-NL" sz="2000" dirty="0" smtClean="0"/>
              <a:t> uit lichtreactie </a:t>
            </a:r>
          </a:p>
          <a:p>
            <a:pPr fontAlgn="t">
              <a:buNone/>
            </a:pPr>
            <a:r>
              <a:rPr lang="nl-NL" sz="2000" dirty="0" smtClean="0"/>
              <a:t>	gebruikt; </a:t>
            </a:r>
          </a:p>
          <a:p>
            <a:pPr fontAlgn="t"/>
            <a:r>
              <a:rPr lang="nl-NL" sz="2000" dirty="0" smtClean="0"/>
              <a:t>6CO</a:t>
            </a:r>
            <a:r>
              <a:rPr lang="nl-NL" sz="2000" baseline="-25000" dirty="0" smtClean="0"/>
              <a:t>2</a:t>
            </a:r>
            <a:r>
              <a:rPr lang="nl-NL" sz="2000" dirty="0" smtClean="0"/>
              <a:t> wordt via de </a:t>
            </a:r>
            <a:r>
              <a:rPr lang="nl-NL" sz="2000" dirty="0" err="1" smtClean="0"/>
              <a:t>Calvin-cyclus</a:t>
            </a:r>
            <a:r>
              <a:rPr lang="nl-NL" sz="2000" dirty="0" smtClean="0"/>
              <a:t> </a:t>
            </a:r>
          </a:p>
          <a:p>
            <a:pPr fontAlgn="t">
              <a:buNone/>
            </a:pPr>
            <a:r>
              <a:rPr lang="nl-NL" sz="2000" dirty="0" smtClean="0"/>
              <a:t>	gebruikt om C</a:t>
            </a:r>
            <a:r>
              <a:rPr lang="nl-NL" sz="2000" baseline="-25000" dirty="0" smtClean="0"/>
              <a:t>6</a:t>
            </a:r>
            <a:r>
              <a:rPr lang="nl-NL" sz="2000" dirty="0" smtClean="0"/>
              <a:t>H</a:t>
            </a:r>
            <a:r>
              <a:rPr lang="nl-NL" sz="2000" baseline="-25000" dirty="0" smtClean="0"/>
              <a:t>12</a:t>
            </a:r>
            <a:r>
              <a:rPr lang="nl-NL" sz="2000" dirty="0" smtClean="0"/>
              <a:t>O</a:t>
            </a:r>
            <a:r>
              <a:rPr lang="nl-NL" sz="2000" baseline="-25000" dirty="0" smtClean="0"/>
              <a:t>6</a:t>
            </a:r>
            <a:r>
              <a:rPr lang="nl-NL" sz="2000" dirty="0" smtClean="0"/>
              <a:t> te vormen;</a:t>
            </a:r>
          </a:p>
          <a:p>
            <a:pPr fontAlgn="t"/>
            <a:r>
              <a:rPr lang="nl-NL" sz="2000" dirty="0" smtClean="0"/>
              <a:t>de ADP en NADP komen </a:t>
            </a:r>
          </a:p>
          <a:p>
            <a:pPr fontAlgn="t">
              <a:buNone/>
            </a:pPr>
            <a:r>
              <a:rPr lang="nl-NL" sz="2000" dirty="0" smtClean="0"/>
              <a:t>	beschikbaar voor de lichtreactie.</a:t>
            </a:r>
          </a:p>
          <a:p>
            <a:pPr fontAlgn="t">
              <a:buNone/>
            </a:pPr>
            <a:endParaRPr lang="nl-NL" sz="2000" dirty="0" smtClean="0"/>
          </a:p>
          <a:p>
            <a:pPr fontAlgn="t">
              <a:buNone/>
            </a:pPr>
            <a:r>
              <a:rPr lang="nl-NL" sz="2000" dirty="0" smtClean="0"/>
              <a:t>De exacte serie chemische reacties </a:t>
            </a:r>
          </a:p>
          <a:p>
            <a:pPr fontAlgn="t">
              <a:buNone/>
            </a:pPr>
            <a:r>
              <a:rPr lang="nl-NL" sz="2000" dirty="0" smtClean="0"/>
              <a:t>kun je nakijken in </a:t>
            </a:r>
            <a:r>
              <a:rPr lang="nl-NL" sz="2000" dirty="0" err="1" smtClean="0"/>
              <a:t>Binas</a:t>
            </a:r>
            <a:r>
              <a:rPr lang="nl-NL" sz="2000" dirty="0" smtClean="0"/>
              <a:t> of </a:t>
            </a:r>
            <a:r>
              <a:rPr lang="nl-NL" sz="2000" dirty="0" err="1" smtClean="0"/>
              <a:t>Biodata</a:t>
            </a:r>
            <a:r>
              <a:rPr lang="nl-NL" sz="2000" dirty="0" smtClean="0"/>
              <a:t>. </a:t>
            </a:r>
          </a:p>
          <a:p>
            <a:pPr fontAlgn="t">
              <a:buNone/>
            </a:pPr>
            <a:r>
              <a:rPr lang="nl-NL" sz="2000" dirty="0" smtClean="0"/>
              <a:t>Deze </a:t>
            </a:r>
            <a:r>
              <a:rPr lang="nl-NL" sz="2000" dirty="0" smtClean="0">
                <a:hlinkClick r:id="rId2"/>
              </a:rPr>
              <a:t>animatie</a:t>
            </a:r>
            <a:r>
              <a:rPr lang="nl-NL" sz="2000" dirty="0" smtClean="0"/>
              <a:t> op </a:t>
            </a:r>
            <a:r>
              <a:rPr lang="nl-NL" sz="2000" dirty="0" err="1" smtClean="0"/>
              <a:t>Bioplek</a:t>
            </a:r>
            <a:r>
              <a:rPr lang="nl-NL" sz="2000" dirty="0" smtClean="0"/>
              <a:t> laat het </a:t>
            </a:r>
          </a:p>
          <a:p>
            <a:pPr fontAlgn="t">
              <a:buNone/>
            </a:pPr>
            <a:r>
              <a:rPr lang="nl-NL" sz="2000" dirty="0" smtClean="0"/>
              <a:t>verband tussen licht- en donkerreactie </a:t>
            </a:r>
          </a:p>
          <a:p>
            <a:pPr fontAlgn="t">
              <a:buNone/>
            </a:pPr>
            <a:r>
              <a:rPr lang="nl-NL" sz="2000" dirty="0" smtClean="0"/>
              <a:t>zien (klik </a:t>
            </a:r>
            <a:r>
              <a:rPr lang="nl-NL" sz="2000" dirty="0" smtClean="0">
                <a:hlinkClick r:id="rId3"/>
              </a:rPr>
              <a:t>hier</a:t>
            </a:r>
            <a:r>
              <a:rPr lang="nl-NL" sz="2000" dirty="0" smtClean="0"/>
              <a:t> voor de </a:t>
            </a:r>
            <a:r>
              <a:rPr lang="nl-NL" sz="2000" dirty="0" err="1" smtClean="0"/>
              <a:t>iPad</a:t>
            </a:r>
            <a:r>
              <a:rPr lang="nl-NL" sz="2000" dirty="0" smtClean="0"/>
              <a:t>). </a:t>
            </a:r>
          </a:p>
          <a:p>
            <a:pPr fontAlgn="t">
              <a:buNone/>
            </a:pPr>
            <a:endParaRPr lang="nl-NL" sz="2000" dirty="0" smtClean="0"/>
          </a:p>
          <a:p>
            <a:pPr fontAlgn="t">
              <a:buNone/>
            </a:pPr>
            <a:endParaRPr lang="nl-NL" sz="2000" dirty="0" smtClean="0"/>
          </a:p>
          <a:p>
            <a:endParaRPr lang="nl-NL" sz="2000" dirty="0"/>
          </a:p>
        </p:txBody>
      </p:sp>
      <p:pic>
        <p:nvPicPr>
          <p:cNvPr id="4" name="Afbeelding 3" descr="donkerreacti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484785"/>
            <a:ext cx="4392488" cy="522554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nl-NL" sz="3200" dirty="0" smtClean="0"/>
              <a:t>Licht- en donkerreactie samen</a:t>
            </a:r>
            <a:endParaRPr lang="nl-NL" sz="3200" b="1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C77603-1187-4E1D-BB88-143F5ED888DC}" type="slidenum">
              <a:rPr lang="nl-NL" smtClean="0"/>
              <a:pPr>
                <a:defRPr/>
              </a:pPr>
              <a:t>18</a:t>
            </a:fld>
            <a:endParaRPr lang="nl-NL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628800"/>
            <a:ext cx="7324873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Tijdelijke aanduiding voor inhoud 7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3140968"/>
            <a:ext cx="961905" cy="8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nl-NL" sz="3200" b="1" dirty="0" err="1" smtClean="0"/>
              <a:t>Chemosynthese</a:t>
            </a:r>
            <a:r>
              <a:rPr lang="nl-NL" sz="3200" b="1" dirty="0" smtClean="0"/>
              <a:t> 1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616"/>
          </a:xfrm>
        </p:spPr>
        <p:txBody>
          <a:bodyPr>
            <a:normAutofit/>
          </a:bodyPr>
          <a:lstStyle/>
          <a:p>
            <a:r>
              <a:rPr lang="nl-NL" sz="2400" dirty="0" smtClean="0"/>
              <a:t>Een aantal soorten bacteriën, zoals kleurloze zwavelbacteriën, </a:t>
            </a:r>
            <a:r>
              <a:rPr lang="nl-NL" sz="2400" dirty="0" err="1" smtClean="0"/>
              <a:t>nitrificerende</a:t>
            </a:r>
            <a:r>
              <a:rPr lang="nl-NL" sz="2400" dirty="0" smtClean="0"/>
              <a:t> bacteriën (nitriet -en nitraatbacteriën) en ijzerbacteriën kunnen koolstof assimileren via de </a:t>
            </a:r>
            <a:r>
              <a:rPr lang="nl-NL" sz="2400" b="1" dirty="0" err="1" smtClean="0"/>
              <a:t>chemosynthese</a:t>
            </a:r>
            <a:r>
              <a:rPr lang="nl-NL" sz="2400" dirty="0" smtClean="0"/>
              <a:t>.</a:t>
            </a:r>
          </a:p>
          <a:p>
            <a:pPr>
              <a:buNone/>
            </a:pPr>
            <a:endParaRPr lang="nl-NL" sz="2400" dirty="0" smtClean="0"/>
          </a:p>
          <a:p>
            <a:r>
              <a:rPr lang="nl-NL" sz="2400" dirty="0" smtClean="0"/>
              <a:t>Ze halen </a:t>
            </a:r>
            <a:r>
              <a:rPr lang="nl-NL" sz="2400" b="1" dirty="0" smtClean="0"/>
              <a:t>energie uit oxidatiereacties</a:t>
            </a:r>
            <a:r>
              <a:rPr lang="nl-NL" sz="2400" dirty="0" smtClean="0"/>
              <a:t>, waarbij anorganische stoffen worden omgezet in andere anorganische stoffen en </a:t>
            </a:r>
            <a:r>
              <a:rPr lang="nl-NL" sz="2400" b="1" dirty="0" smtClean="0"/>
              <a:t>vormen hier ATP mee. </a:t>
            </a:r>
          </a:p>
          <a:p>
            <a:pPr>
              <a:buNone/>
            </a:pPr>
            <a:endParaRPr lang="nl-NL" sz="2400" dirty="0" smtClean="0"/>
          </a:p>
          <a:p>
            <a:r>
              <a:rPr lang="nl-NL" sz="2400" dirty="0" smtClean="0"/>
              <a:t>Dit </a:t>
            </a:r>
            <a:r>
              <a:rPr lang="nl-NL" sz="2400" b="1" dirty="0" smtClean="0"/>
              <a:t>ATP wordt weer gebruikt bij de opbouw </a:t>
            </a:r>
            <a:r>
              <a:rPr lang="nl-NL" sz="2400" dirty="0" smtClean="0"/>
              <a:t>van glucose uit koolstofdioxide.</a:t>
            </a:r>
            <a:br>
              <a:rPr lang="nl-NL" sz="2400" dirty="0" smtClean="0"/>
            </a:br>
            <a:endParaRPr lang="nl-NL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Practicum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Practicum </a:t>
            </a:r>
            <a:r>
              <a:rPr lang="en-US" dirty="0" err="1" smtClean="0"/>
              <a:t>Opdracht</a:t>
            </a:r>
            <a:r>
              <a:rPr lang="en-US" dirty="0" smtClean="0"/>
              <a:t> 13 </a:t>
            </a:r>
            <a:r>
              <a:rPr lang="en-US" dirty="0" err="1" smtClean="0"/>
              <a:t>blz</a:t>
            </a:r>
            <a:r>
              <a:rPr lang="en-US" dirty="0" smtClean="0"/>
              <a:t>. 25 + </a:t>
            </a:r>
            <a:r>
              <a:rPr lang="en-US" dirty="0" err="1" smtClean="0"/>
              <a:t>verslag</a:t>
            </a:r>
            <a:r>
              <a:rPr lang="en-US" dirty="0" smtClean="0"/>
              <a:t>(je)</a:t>
            </a:r>
          </a:p>
          <a:p>
            <a:r>
              <a:rPr lang="en-US" dirty="0" err="1" smtClean="0"/>
              <a:t>Fotosynthese</a:t>
            </a:r>
            <a:r>
              <a:rPr lang="en-US" dirty="0" smtClean="0"/>
              <a:t> in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bont</a:t>
            </a:r>
            <a:r>
              <a:rPr lang="en-US" dirty="0" smtClean="0"/>
              <a:t> </a:t>
            </a:r>
            <a:r>
              <a:rPr lang="en-US" dirty="0" err="1" smtClean="0"/>
              <a:t>blad</a:t>
            </a:r>
            <a:r>
              <a:rPr lang="en-US" dirty="0" smtClean="0"/>
              <a:t> - </a:t>
            </a:r>
            <a:r>
              <a:rPr lang="en-US" dirty="0" err="1" smtClean="0"/>
              <a:t>Siernetel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Afbeelding 3" descr="Siernet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2831258"/>
            <a:ext cx="3816424" cy="381642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nl-NL" sz="3200" b="1" dirty="0" err="1" smtClean="0"/>
              <a:t>Chemosynthese</a:t>
            </a:r>
            <a:r>
              <a:rPr lang="nl-NL" sz="3200" b="1" dirty="0" smtClean="0"/>
              <a:t> 2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616"/>
          </a:xfrm>
        </p:spPr>
        <p:txBody>
          <a:bodyPr>
            <a:normAutofit/>
          </a:bodyPr>
          <a:lstStyle/>
          <a:p>
            <a:r>
              <a:rPr lang="nl-NL" sz="2400" dirty="0" smtClean="0"/>
              <a:t>Voor </a:t>
            </a:r>
            <a:r>
              <a:rPr lang="nl-NL" sz="2400" b="1" dirty="0" smtClean="0"/>
              <a:t>oxidatiereacties</a:t>
            </a:r>
            <a:r>
              <a:rPr lang="nl-NL" sz="2400" dirty="0" smtClean="0"/>
              <a:t> is uiteraard zuurstof nodig.</a:t>
            </a:r>
            <a:br>
              <a:rPr lang="nl-NL" sz="2400" dirty="0" smtClean="0"/>
            </a:br>
            <a:r>
              <a:rPr lang="nl-NL" sz="2400" dirty="0" smtClean="0"/>
              <a:t>Bijvoorbeeld:</a:t>
            </a:r>
            <a:br>
              <a:rPr lang="nl-NL" sz="2400" dirty="0" smtClean="0"/>
            </a:br>
            <a:r>
              <a:rPr lang="nl-NL" sz="2400" dirty="0" err="1" smtClean="0">
                <a:hlinkClick r:id="rId2"/>
              </a:rPr>
              <a:t>Nitrificerende</a:t>
            </a:r>
            <a:r>
              <a:rPr lang="nl-NL" sz="2400" dirty="0" smtClean="0">
                <a:hlinkClick r:id="rId2"/>
              </a:rPr>
              <a:t> bacteriën</a:t>
            </a:r>
            <a:r>
              <a:rPr lang="nl-NL" sz="2400" dirty="0" smtClean="0"/>
              <a:t> gebruiken de omzetting van stikstofverbindingen om aan energie te komen:</a:t>
            </a:r>
            <a:br>
              <a:rPr lang="nl-NL" sz="2400" dirty="0" smtClean="0"/>
            </a:br>
            <a:r>
              <a:rPr lang="nl-NL" sz="2400" dirty="0" smtClean="0"/>
              <a:t>nitrietbacteriën: 2NH</a:t>
            </a:r>
            <a:r>
              <a:rPr lang="nl-NL" sz="2400" baseline="-25000" dirty="0" smtClean="0"/>
              <a:t>3</a:t>
            </a:r>
            <a:r>
              <a:rPr lang="nl-NL" sz="2400" dirty="0" smtClean="0"/>
              <a:t> + 3O</a:t>
            </a:r>
            <a:r>
              <a:rPr lang="nl-NL" sz="2400" baseline="-25000" dirty="0" smtClean="0"/>
              <a:t>2</a:t>
            </a:r>
            <a:r>
              <a:rPr lang="nl-NL" sz="2400" dirty="0" smtClean="0"/>
              <a:t> → 2HNO</a:t>
            </a:r>
            <a:r>
              <a:rPr lang="nl-NL" sz="2400" baseline="-25000" dirty="0" smtClean="0"/>
              <a:t>2</a:t>
            </a:r>
            <a:r>
              <a:rPr lang="nl-NL" sz="2400" dirty="0" smtClean="0"/>
              <a:t> + 2H</a:t>
            </a:r>
            <a:r>
              <a:rPr lang="nl-NL" sz="2400" baseline="-25000" dirty="0" smtClean="0"/>
              <a:t>2</a:t>
            </a:r>
            <a:r>
              <a:rPr lang="nl-NL" sz="2400" dirty="0" smtClean="0"/>
              <a:t>O + energie</a:t>
            </a:r>
            <a:br>
              <a:rPr lang="nl-NL" sz="2400" dirty="0" smtClean="0"/>
            </a:br>
            <a:r>
              <a:rPr lang="nl-NL" sz="2400" dirty="0" smtClean="0"/>
              <a:t>nitraatbacteriën: 2HNO</a:t>
            </a:r>
            <a:r>
              <a:rPr lang="nl-NL" sz="2400" baseline="-25000" dirty="0" smtClean="0"/>
              <a:t>2</a:t>
            </a:r>
            <a:r>
              <a:rPr lang="nl-NL" sz="2400" dirty="0" smtClean="0"/>
              <a:t> + O</a:t>
            </a:r>
            <a:r>
              <a:rPr lang="nl-NL" sz="2400" baseline="-25000" dirty="0" smtClean="0"/>
              <a:t>2</a:t>
            </a:r>
            <a:r>
              <a:rPr lang="nl-NL" sz="2400" dirty="0" smtClean="0"/>
              <a:t> →2HNO</a:t>
            </a:r>
            <a:r>
              <a:rPr lang="nl-NL" sz="2400" baseline="-25000" dirty="0" smtClean="0"/>
              <a:t>3</a:t>
            </a:r>
            <a:r>
              <a:rPr lang="nl-NL" sz="2400" dirty="0" smtClean="0"/>
              <a:t> + energie</a:t>
            </a:r>
            <a:br>
              <a:rPr lang="nl-NL" sz="2400" dirty="0" smtClean="0"/>
            </a:br>
            <a:r>
              <a:rPr lang="nl-NL" sz="2400" dirty="0" smtClean="0"/>
              <a:t/>
            </a:r>
            <a:br>
              <a:rPr lang="nl-NL" sz="2400" dirty="0" smtClean="0"/>
            </a:br>
            <a:r>
              <a:rPr lang="nl-NL" sz="2400" dirty="0" smtClean="0"/>
              <a:t>De </a:t>
            </a:r>
            <a:r>
              <a:rPr lang="nl-NL" sz="2400" b="1" dirty="0" smtClean="0"/>
              <a:t>energie wordt gebruikt voor de vorming van ATP</a:t>
            </a:r>
            <a:r>
              <a:rPr lang="nl-NL" sz="2400" dirty="0" smtClean="0"/>
              <a:t>, </a:t>
            </a:r>
          </a:p>
          <a:p>
            <a:pPr>
              <a:buNone/>
            </a:pPr>
            <a:r>
              <a:rPr lang="nl-NL" sz="2400" dirty="0" smtClean="0"/>
              <a:t>	waarmee de bacteriën uit CO</a:t>
            </a:r>
            <a:r>
              <a:rPr lang="nl-NL" sz="2400" baseline="-25000" dirty="0" smtClean="0"/>
              <a:t>2</a:t>
            </a:r>
            <a:r>
              <a:rPr lang="nl-NL" sz="2400" dirty="0" smtClean="0"/>
              <a:t> en H</a:t>
            </a:r>
            <a:r>
              <a:rPr lang="nl-NL" sz="2400" baseline="-25000" dirty="0" smtClean="0"/>
              <a:t>2</a:t>
            </a:r>
            <a:r>
              <a:rPr lang="nl-NL" sz="2400" dirty="0" smtClean="0"/>
              <a:t>O glucose opbouwen.</a:t>
            </a:r>
          </a:p>
          <a:p>
            <a:pPr>
              <a:buNone/>
            </a:pPr>
            <a:r>
              <a:rPr lang="nl-NL" sz="2400" dirty="0" smtClean="0"/>
              <a:t/>
            </a:r>
            <a:br>
              <a:rPr lang="nl-NL" sz="2400" dirty="0" smtClean="0"/>
            </a:br>
            <a:r>
              <a:rPr lang="nl-NL" sz="2400" b="1" dirty="0" err="1" smtClean="0"/>
              <a:t>Nitrificerende</a:t>
            </a:r>
            <a:r>
              <a:rPr lang="nl-NL" sz="2400" b="1" dirty="0" smtClean="0"/>
              <a:t> bac</a:t>
            </a:r>
            <a:r>
              <a:rPr lang="nl-NL" sz="2400" dirty="0" smtClean="0"/>
              <a:t>teriën kunnen (vanwege die oxidatiereacties!) alleen in een </a:t>
            </a:r>
            <a:r>
              <a:rPr lang="nl-NL" sz="2400" b="1" dirty="0" smtClean="0"/>
              <a:t>zuurstofrijke</a:t>
            </a:r>
            <a:r>
              <a:rPr lang="nl-NL" sz="2400" dirty="0" smtClean="0"/>
              <a:t> omgeving leven en </a:t>
            </a:r>
            <a:r>
              <a:rPr lang="nl-NL" sz="2400" b="1" dirty="0" smtClean="0"/>
              <a:t>spelen een belangrijke rol in de stikstofkringloop. </a:t>
            </a:r>
            <a:br>
              <a:rPr lang="nl-NL" sz="2400" b="1" dirty="0" smtClean="0"/>
            </a:br>
            <a:endParaRPr lang="nl-NL" sz="24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dirty="0" smtClean="0"/>
              <a:t>OPDRACHTEN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256584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Maak</a:t>
            </a:r>
            <a:r>
              <a:rPr lang="en-US" sz="2800" dirty="0" smtClean="0"/>
              <a:t> de </a:t>
            </a:r>
            <a:r>
              <a:rPr lang="en-US" sz="2800" dirty="0" err="1" smtClean="0"/>
              <a:t>opdrachten</a:t>
            </a:r>
            <a:r>
              <a:rPr lang="en-US" sz="2800" dirty="0" smtClean="0"/>
              <a:t>:</a:t>
            </a:r>
          </a:p>
          <a:p>
            <a:r>
              <a:rPr lang="en-US" sz="2800" dirty="0" err="1" smtClean="0"/>
              <a:t>Opdracht</a:t>
            </a:r>
            <a:r>
              <a:rPr lang="en-US" sz="2800" dirty="0" smtClean="0"/>
              <a:t> 15 </a:t>
            </a:r>
            <a:r>
              <a:rPr lang="en-US" sz="2800" dirty="0" err="1" smtClean="0"/>
              <a:t>blz</a:t>
            </a:r>
            <a:r>
              <a:rPr lang="en-US" sz="2800" dirty="0" smtClean="0"/>
              <a:t>. 26 en 27</a:t>
            </a:r>
          </a:p>
          <a:p>
            <a:r>
              <a:rPr lang="en-US" sz="2800" dirty="0" err="1" smtClean="0"/>
              <a:t>Opdracht</a:t>
            </a:r>
            <a:r>
              <a:rPr lang="en-US" sz="2800" dirty="0" smtClean="0"/>
              <a:t> 16 </a:t>
            </a:r>
            <a:r>
              <a:rPr lang="en-US" sz="2800" dirty="0" err="1" smtClean="0"/>
              <a:t>blz</a:t>
            </a:r>
            <a:r>
              <a:rPr lang="en-US" sz="2800" dirty="0" smtClean="0"/>
              <a:t>. 28</a:t>
            </a:r>
          </a:p>
          <a:p>
            <a:r>
              <a:rPr lang="en-US" sz="2800" dirty="0" err="1" smtClean="0"/>
              <a:t>Opdracht</a:t>
            </a:r>
            <a:r>
              <a:rPr lang="en-US" sz="2800" dirty="0" smtClean="0"/>
              <a:t> 17 </a:t>
            </a:r>
            <a:r>
              <a:rPr lang="en-US" sz="2800" dirty="0" err="1" smtClean="0"/>
              <a:t>blz</a:t>
            </a:r>
            <a:r>
              <a:rPr lang="en-US" sz="2800" dirty="0" smtClean="0"/>
              <a:t>. 30</a:t>
            </a:r>
          </a:p>
          <a:p>
            <a:r>
              <a:rPr lang="en-US" sz="2800" dirty="0" err="1" smtClean="0"/>
              <a:t>Opdracht</a:t>
            </a:r>
            <a:r>
              <a:rPr lang="en-US" sz="2800" dirty="0" smtClean="0"/>
              <a:t> 18 </a:t>
            </a:r>
            <a:r>
              <a:rPr lang="en-US" sz="2800" dirty="0" err="1" smtClean="0"/>
              <a:t>blz</a:t>
            </a:r>
            <a:r>
              <a:rPr lang="en-US" sz="2800" dirty="0" smtClean="0"/>
              <a:t>. 31</a:t>
            </a:r>
          </a:p>
          <a:p>
            <a:r>
              <a:rPr lang="en-US" sz="2800" dirty="0" err="1" smtClean="0"/>
              <a:t>Opdracht</a:t>
            </a:r>
            <a:r>
              <a:rPr lang="en-US" sz="2800" dirty="0" smtClean="0"/>
              <a:t> 19 </a:t>
            </a:r>
            <a:r>
              <a:rPr lang="en-US" sz="2800" dirty="0" err="1" smtClean="0"/>
              <a:t>blz</a:t>
            </a:r>
            <a:r>
              <a:rPr lang="en-US" sz="2800" dirty="0" smtClean="0"/>
              <a:t>. </a:t>
            </a:r>
            <a:r>
              <a:rPr lang="en-US" sz="2800" smtClean="0"/>
              <a:t>33</a:t>
            </a:r>
            <a:endParaRPr lang="nl-NL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Fotosynthese 1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hlinkClick r:id="rId2"/>
              </a:rPr>
              <a:t>https://www.youtube.com/watch?v=ofKp55SKzoM</a:t>
            </a:r>
            <a:r>
              <a:rPr lang="nl-NL" dirty="0" smtClean="0"/>
              <a:t>   2 min. 40   fotosynthese</a:t>
            </a:r>
          </a:p>
          <a:p>
            <a:endParaRPr lang="nl-NL" dirty="0" smtClean="0"/>
          </a:p>
          <a:p>
            <a:r>
              <a:rPr lang="nl-NL" dirty="0" smtClean="0">
                <a:hlinkClick r:id="rId3"/>
              </a:rPr>
              <a:t>https://www.youtube.com/watch?v=se2TBBgpq9U</a:t>
            </a:r>
            <a:r>
              <a:rPr lang="nl-NL" dirty="0" smtClean="0"/>
              <a:t>  ASSIMILATIE  De </a:t>
            </a:r>
            <a:r>
              <a:rPr lang="nl-NL" dirty="0" err="1" smtClean="0"/>
              <a:t>BiologieLeraar</a:t>
            </a:r>
            <a:endParaRPr lang="nl-NL" dirty="0" smtClean="0"/>
          </a:p>
          <a:p>
            <a:pPr>
              <a:buNone/>
            </a:pPr>
            <a:r>
              <a:rPr lang="nl-NL" dirty="0" smtClean="0"/>
              <a:t>    13 min. 38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 smtClean="0"/>
              <a:t> </a:t>
            </a:r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nl-NL" sz="3200" b="1" dirty="0" smtClean="0"/>
              <a:t>Fotosynthese 2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</p:spPr>
        <p:txBody>
          <a:bodyPr>
            <a:normAutofit/>
          </a:bodyPr>
          <a:lstStyle/>
          <a:p>
            <a:r>
              <a:rPr lang="nl-NL" sz="2400" dirty="0" smtClean="0"/>
              <a:t>Het fotosyntheseproces in een reactievergelijking:</a:t>
            </a:r>
            <a:br>
              <a:rPr lang="nl-NL" sz="2400" dirty="0" smtClean="0"/>
            </a:br>
            <a:r>
              <a:rPr lang="nl-NL" sz="2400" dirty="0" smtClean="0"/>
              <a:t>6CO</a:t>
            </a:r>
            <a:r>
              <a:rPr lang="nl-NL" sz="2400" baseline="-25000" dirty="0" smtClean="0"/>
              <a:t>2</a:t>
            </a:r>
            <a:r>
              <a:rPr lang="nl-NL" sz="2400" dirty="0" smtClean="0"/>
              <a:t> + 12H</a:t>
            </a:r>
            <a:r>
              <a:rPr lang="nl-NL" sz="2400" baseline="-25000" dirty="0" smtClean="0"/>
              <a:t>2</a:t>
            </a:r>
            <a:r>
              <a:rPr lang="nl-NL" sz="2400" dirty="0" smtClean="0"/>
              <a:t>O* + Lichtenergie →C</a:t>
            </a:r>
            <a:r>
              <a:rPr lang="nl-NL" sz="2400" baseline="-25000" dirty="0" smtClean="0"/>
              <a:t>6</a:t>
            </a:r>
            <a:r>
              <a:rPr lang="nl-NL" sz="2400" dirty="0" smtClean="0"/>
              <a:t>H</a:t>
            </a:r>
            <a:r>
              <a:rPr lang="nl-NL" sz="2400" baseline="-25000" dirty="0" smtClean="0"/>
              <a:t>12</a:t>
            </a:r>
            <a:r>
              <a:rPr lang="nl-NL" sz="2400" dirty="0" smtClean="0"/>
              <a:t>O</a:t>
            </a:r>
            <a:r>
              <a:rPr lang="nl-NL" sz="2400" baseline="-25000" dirty="0" smtClean="0"/>
              <a:t>6</a:t>
            </a:r>
            <a:r>
              <a:rPr lang="nl-NL" sz="2400" dirty="0" smtClean="0"/>
              <a:t> + 6O</a:t>
            </a:r>
            <a:r>
              <a:rPr lang="nl-NL" sz="2400" baseline="-25000" dirty="0" smtClean="0"/>
              <a:t>2</a:t>
            </a:r>
            <a:r>
              <a:rPr lang="nl-NL" sz="2400" dirty="0" smtClean="0"/>
              <a:t>* + 6H</a:t>
            </a:r>
            <a:r>
              <a:rPr lang="nl-NL" sz="2400" baseline="-25000" dirty="0" smtClean="0"/>
              <a:t>2</a:t>
            </a:r>
            <a:r>
              <a:rPr lang="nl-NL" sz="2400" dirty="0" smtClean="0"/>
              <a:t>O</a:t>
            </a:r>
            <a:br>
              <a:rPr lang="nl-NL" sz="2400" dirty="0" smtClean="0"/>
            </a:br>
            <a:r>
              <a:rPr lang="nl-NL" sz="2400" dirty="0" smtClean="0"/>
              <a:t>(*: de zuurstofatomen van het water komen als zuurstofmoleculen vrij).</a:t>
            </a:r>
          </a:p>
          <a:p>
            <a:r>
              <a:rPr lang="nl-NL" sz="2400" dirty="0" smtClean="0"/>
              <a:t>Het fotosyntheseproces </a:t>
            </a:r>
          </a:p>
          <a:p>
            <a:pPr>
              <a:buNone/>
            </a:pPr>
            <a:r>
              <a:rPr lang="nl-NL" sz="2400" dirty="0"/>
              <a:t>	</a:t>
            </a:r>
            <a:r>
              <a:rPr lang="nl-NL" sz="2400" dirty="0" smtClean="0"/>
              <a:t>bestaat uit twee stappen: </a:t>
            </a:r>
          </a:p>
          <a:p>
            <a:pPr>
              <a:buNone/>
            </a:pPr>
            <a:r>
              <a:rPr lang="nl-NL" sz="2400" dirty="0"/>
              <a:t>	</a:t>
            </a:r>
            <a:r>
              <a:rPr lang="nl-NL" sz="2400" dirty="0" smtClean="0"/>
              <a:t>de lichtreactie en de </a:t>
            </a:r>
          </a:p>
          <a:p>
            <a:pPr>
              <a:buNone/>
            </a:pPr>
            <a:r>
              <a:rPr lang="nl-NL" sz="2400" dirty="0"/>
              <a:t>	</a:t>
            </a:r>
            <a:r>
              <a:rPr lang="nl-NL" sz="2400" dirty="0" smtClean="0"/>
              <a:t>donkerreactie. </a:t>
            </a:r>
          </a:p>
          <a:p>
            <a:pPr>
              <a:buNone/>
            </a:pPr>
            <a:r>
              <a:rPr lang="nl-NL" sz="2400" dirty="0"/>
              <a:t>	</a:t>
            </a:r>
            <a:r>
              <a:rPr lang="nl-NL" sz="2400" dirty="0" smtClean="0"/>
              <a:t>Ze worden in de </a:t>
            </a:r>
          </a:p>
          <a:p>
            <a:pPr>
              <a:buNone/>
            </a:pPr>
            <a:r>
              <a:rPr lang="nl-NL" sz="2400" dirty="0" smtClean="0"/>
              <a:t>	volgende paragrafen </a:t>
            </a:r>
          </a:p>
          <a:p>
            <a:pPr>
              <a:buNone/>
            </a:pPr>
            <a:r>
              <a:rPr lang="nl-NL" sz="2400" dirty="0" smtClean="0"/>
              <a:t>	apart besproken</a:t>
            </a:r>
            <a:endParaRPr lang="nl-NL" sz="2400" dirty="0"/>
          </a:p>
        </p:txBody>
      </p:sp>
      <p:pic>
        <p:nvPicPr>
          <p:cNvPr id="4" name="Afbeelding 3" descr="organen_voor_fotosynthe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2348880"/>
            <a:ext cx="4680520" cy="403244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nl-NL" b="1" dirty="0" smtClean="0">
                <a:solidFill>
                  <a:srgbClr val="FF3300"/>
                </a:solidFill>
              </a:rPr>
              <a:t>Chlorofyl:</a:t>
            </a:r>
            <a:br>
              <a:rPr lang="nl-NL" b="1" dirty="0" smtClean="0">
                <a:solidFill>
                  <a:srgbClr val="FF3300"/>
                </a:solidFill>
              </a:rPr>
            </a:br>
            <a:r>
              <a:rPr lang="nl-NL" b="1" dirty="0" smtClean="0">
                <a:solidFill>
                  <a:srgbClr val="FF3300"/>
                </a:solidFill>
              </a:rPr>
              <a:t>Wit</a:t>
            </a:r>
            <a:r>
              <a:rPr lang="nl-NL" dirty="0" smtClean="0"/>
              <a:t> licht bevat </a:t>
            </a:r>
            <a:r>
              <a:rPr lang="nl-NL" b="1" dirty="0" smtClean="0">
                <a:solidFill>
                  <a:srgbClr val="FF3300"/>
                </a:solidFill>
              </a:rPr>
              <a:t>alle kleuren</a:t>
            </a:r>
          </a:p>
        </p:txBody>
      </p:sp>
      <p:pic>
        <p:nvPicPr>
          <p:cNvPr id="68611" name="Picture 4" descr="P100084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9750" y="1600200"/>
            <a:ext cx="7993063" cy="4997450"/>
          </a:xfr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8F207B-9AD4-4B97-8CEE-34EBF3E9FDB4}" type="slidenum">
              <a:rPr lang="nl-NL" smtClean="0"/>
              <a:pPr>
                <a:defRPr/>
              </a:pPr>
              <a:t>5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Waarom is een rode trui rood?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8964613" cy="4525963"/>
          </a:xfrm>
        </p:spPr>
        <p:txBody>
          <a:bodyPr/>
          <a:lstStyle/>
          <a:p>
            <a:pPr eaLnBrk="1" hangingPunct="1"/>
            <a:r>
              <a:rPr lang="nl-NL" b="1" smtClean="0">
                <a:solidFill>
                  <a:srgbClr val="FF3300"/>
                </a:solidFill>
              </a:rPr>
              <a:t>Wit</a:t>
            </a:r>
            <a:r>
              <a:rPr lang="nl-NL" smtClean="0"/>
              <a:t> licht is een mengsel van </a:t>
            </a:r>
            <a:r>
              <a:rPr lang="nl-NL" b="1" smtClean="0">
                <a:solidFill>
                  <a:srgbClr val="FF3300"/>
                </a:solidFill>
              </a:rPr>
              <a:t>alle kleuren</a:t>
            </a:r>
            <a:r>
              <a:rPr lang="nl-NL" smtClean="0"/>
              <a:t> van de regenboog.</a:t>
            </a:r>
          </a:p>
          <a:p>
            <a:pPr eaLnBrk="1" hangingPunct="1"/>
            <a:r>
              <a:rPr lang="nl-NL" smtClean="0"/>
              <a:t>Als licht op een voorwerp valt , wordt een deel van het licht </a:t>
            </a:r>
            <a:r>
              <a:rPr lang="nl-NL" b="1" smtClean="0">
                <a:solidFill>
                  <a:srgbClr val="FF3300"/>
                </a:solidFill>
              </a:rPr>
              <a:t>geabsorbeerd</a:t>
            </a:r>
            <a:r>
              <a:rPr lang="nl-NL" smtClean="0"/>
              <a:t> en omgezet in warmte</a:t>
            </a:r>
          </a:p>
          <a:p>
            <a:pPr eaLnBrk="1" hangingPunct="1"/>
            <a:r>
              <a:rPr lang="nl-NL" smtClean="0"/>
              <a:t>Een ander deel van het licht wordt </a:t>
            </a:r>
            <a:r>
              <a:rPr lang="nl-NL" b="1" smtClean="0">
                <a:solidFill>
                  <a:srgbClr val="FF3300"/>
                </a:solidFill>
              </a:rPr>
              <a:t>teruggekaatst</a:t>
            </a:r>
            <a:r>
              <a:rPr lang="nl-NL" smtClean="0"/>
              <a:t>.</a:t>
            </a:r>
          </a:p>
          <a:p>
            <a:pPr eaLnBrk="1" hangingPunct="1">
              <a:buFontTx/>
              <a:buNone/>
            </a:pPr>
            <a:endParaRPr lang="nl-NL" sz="1000" smtClean="0"/>
          </a:p>
          <a:p>
            <a:pPr eaLnBrk="1" hangingPunct="1"/>
            <a:r>
              <a:rPr lang="nl-NL" smtClean="0"/>
              <a:t>Een </a:t>
            </a:r>
            <a:r>
              <a:rPr lang="nl-NL" b="1" smtClean="0">
                <a:solidFill>
                  <a:srgbClr val="FF3300"/>
                </a:solidFill>
              </a:rPr>
              <a:t>rode</a:t>
            </a:r>
            <a:r>
              <a:rPr lang="nl-NL" smtClean="0"/>
              <a:t> trui weerkaatst vooral rood licht </a:t>
            </a:r>
          </a:p>
          <a:p>
            <a:pPr eaLnBrk="1" hangingPunct="1">
              <a:buFontTx/>
              <a:buNone/>
            </a:pPr>
            <a:r>
              <a:rPr lang="nl-NL" smtClean="0"/>
              <a:t>	(en resorbeert de andere kleuren)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2DCF38-68BD-4044-B35D-2DA1BAAEB359}" type="slidenum">
              <a:rPr lang="nl-NL" smtClean="0"/>
              <a:pPr>
                <a:defRPr/>
              </a:pPr>
              <a:t>6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z="4000" smtClean="0"/>
              <a:t>Bladgroen weerkaatst het  groene licht</a:t>
            </a:r>
          </a:p>
        </p:txBody>
      </p:sp>
      <p:pic>
        <p:nvPicPr>
          <p:cNvPr id="70659" name="Picture 3" descr="P100084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71550" y="1600200"/>
            <a:ext cx="7416800" cy="4781550"/>
          </a:xfr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A70FC5-DF10-4288-9ACE-475B7289094B}" type="slidenum">
              <a:rPr lang="nl-NL" smtClean="0"/>
              <a:pPr>
                <a:defRPr/>
              </a:pPr>
              <a:t>7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sz="4000"/>
              <a:t>Alleen het </a:t>
            </a:r>
            <a:r>
              <a:rPr lang="nl-NL" sz="4000" b="1">
                <a:solidFill>
                  <a:srgbClr val="FF3300"/>
                </a:solidFill>
              </a:rPr>
              <a:t>geadsorbeerde licht</a:t>
            </a:r>
            <a:r>
              <a:rPr lang="nl-NL" sz="4000"/>
              <a:t> kan gebruikt worden voor de </a:t>
            </a:r>
            <a:r>
              <a:rPr lang="nl-NL" sz="4000" b="1">
                <a:solidFill>
                  <a:srgbClr val="FF3300"/>
                </a:solidFill>
              </a:rPr>
              <a:t>fotosynthese</a:t>
            </a:r>
            <a:r>
              <a:rPr lang="nl-NL" sz="4000"/>
              <a:t>.</a:t>
            </a:r>
          </a:p>
        </p:txBody>
      </p:sp>
      <p:pic>
        <p:nvPicPr>
          <p:cNvPr id="71683" name="Picture 3" descr="P100084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00113" y="1600200"/>
            <a:ext cx="7343775" cy="5257800"/>
          </a:xfr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FECEBF-CF27-4D4B-9171-E0B1E1800C71}" type="slidenum">
              <a:rPr lang="nl-NL" smtClean="0"/>
              <a:pPr>
                <a:defRPr/>
              </a:pPr>
              <a:t>8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nl-NL" sz="3200" b="1" dirty="0" smtClean="0"/>
              <a:t>De lichtreactie 1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</p:spPr>
        <p:txBody>
          <a:bodyPr>
            <a:normAutofit/>
          </a:bodyPr>
          <a:lstStyle/>
          <a:p>
            <a:r>
              <a:rPr lang="nl-NL" sz="2000" dirty="0" smtClean="0"/>
              <a:t>De</a:t>
            </a:r>
            <a:r>
              <a:rPr lang="nl-NL" sz="2000" b="1" dirty="0" smtClean="0"/>
              <a:t> lichtreactie </a:t>
            </a:r>
            <a:r>
              <a:rPr lang="nl-NL" sz="2000" dirty="0" smtClean="0"/>
              <a:t>begint als een chlorofylmolecuul wordt ‘aangeslagen’, linksonder in onderstaande figuur uitgebeeld. Een foton (=lichtpakketje) zorgt ervoor dat water wordt gesplitst (2), en dat het vrijkomende elektron naar een hoger energieniveau wordt gebracht (1). Daarom is de primaire </a:t>
            </a:r>
            <a:r>
              <a:rPr lang="nl-NL" sz="2000" dirty="0" err="1" smtClean="0"/>
              <a:t>acceptor</a:t>
            </a:r>
            <a:r>
              <a:rPr lang="nl-NL" sz="2000" dirty="0" smtClean="0"/>
              <a:t>, waarop het elektron terechtkomt, ook bovenin de figuur geplaatst.</a:t>
            </a:r>
            <a:endParaRPr lang="nl-NL" sz="2000" dirty="0"/>
          </a:p>
        </p:txBody>
      </p:sp>
      <p:pic>
        <p:nvPicPr>
          <p:cNvPr id="4" name="Afbeelding 3" descr="lichtreactie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051720" y="2708920"/>
            <a:ext cx="5760640" cy="403244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469</Words>
  <Application>Microsoft Office PowerPoint</Application>
  <PresentationFormat>Diavoorstelling (4:3)</PresentationFormat>
  <Paragraphs>144</Paragraphs>
  <Slides>21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Office-thema</vt:lpstr>
      <vt:lpstr>Basisstof 4  Koolstofassimilatie</vt:lpstr>
      <vt:lpstr>Practicum</vt:lpstr>
      <vt:lpstr>Fotosynthese 1</vt:lpstr>
      <vt:lpstr>Fotosynthese 2</vt:lpstr>
      <vt:lpstr>Chlorofyl: Wit licht bevat alle kleuren</vt:lpstr>
      <vt:lpstr>Waarom is een rode trui rood?</vt:lpstr>
      <vt:lpstr>Bladgroen weerkaatst het  groene licht</vt:lpstr>
      <vt:lpstr>Alleen het geadsorbeerde licht kan gebruikt worden voor de fotosynthese.</vt:lpstr>
      <vt:lpstr>De lichtreactie 1</vt:lpstr>
      <vt:lpstr>De lichtreactie 2</vt:lpstr>
      <vt:lpstr>De lichtreactie 3</vt:lpstr>
      <vt:lpstr>De lichtreactie 4</vt:lpstr>
      <vt:lpstr>De donkerreactie 1</vt:lpstr>
      <vt:lpstr>De donkerreactie 2</vt:lpstr>
      <vt:lpstr>De donkerreactie 3</vt:lpstr>
      <vt:lpstr>De donkerreactie 4</vt:lpstr>
      <vt:lpstr>De donkerreactie 5</vt:lpstr>
      <vt:lpstr>Licht- en donkerreactie samen</vt:lpstr>
      <vt:lpstr>Chemosynthese 1</vt:lpstr>
      <vt:lpstr>Chemosynthese 2</vt:lpstr>
      <vt:lpstr>OPDRACHTEN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Basisstof 4  Koolstofassimilatie</dc:title>
  <dc:creator>biobertus</dc:creator>
  <cp:lastModifiedBy>Admin</cp:lastModifiedBy>
  <cp:revision>2</cp:revision>
  <dcterms:created xsi:type="dcterms:W3CDTF">2014-12-17T16:53:57Z</dcterms:created>
  <dcterms:modified xsi:type="dcterms:W3CDTF">2016-09-07T17:50:23Z</dcterms:modified>
</cp:coreProperties>
</file>